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797675" cy="9926638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2A3C02-7D28-437E-A795-5A4DB3D44C7F}" type="datetimeFigureOut">
              <a:rPr lang="ro-RO" smtClean="0"/>
              <a:t>30.01.2017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E75DA-087F-4F1E-BAC6-A07DACC1933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3642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4BDC-C10D-4FF7-B91B-50AEFB1993FA}" type="datetime1">
              <a:rPr lang="ro-RO" smtClean="0"/>
              <a:t>30.01.2017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38024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C0F05-8C74-4193-9F38-19EFE4921CD4}" type="datetime1">
              <a:rPr lang="ro-RO" smtClean="0"/>
              <a:t>30.01.2017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67719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D5A50-D3F5-4AA8-A795-EA2658F38D5F}" type="datetime1">
              <a:rPr lang="ro-RO" smtClean="0"/>
              <a:t>30.01.2017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3596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0098B-B8BD-499A-9AF6-DEFEA547A890}" type="datetime1">
              <a:rPr lang="ro-RO" smtClean="0"/>
              <a:t>30.01.2017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52343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DE34E-00FA-4259-BC9B-715F773E0249}" type="datetime1">
              <a:rPr lang="ro-RO" smtClean="0"/>
              <a:t>30.01.2017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88593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BAAEC-490B-435B-930A-C1CFD3E49532}" type="datetime1">
              <a:rPr lang="ro-RO" smtClean="0"/>
              <a:t>30.01.2017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84286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1C2AE-42F5-432D-AA12-8B4F97BEEE3D}" type="datetime1">
              <a:rPr lang="ro-RO" smtClean="0"/>
              <a:t>30.01.2017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1987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322D-67E2-4462-BBCA-69B82256F430}" type="datetime1">
              <a:rPr lang="ro-RO" smtClean="0"/>
              <a:t>30.01.2017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97574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27DD1-F279-4276-9B0C-9CC583F53AC0}" type="datetime1">
              <a:rPr lang="ro-RO" smtClean="0"/>
              <a:t>30.01.2017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46866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6D0D-3C97-4C04-90A2-08AB0F106601}" type="datetime1">
              <a:rPr lang="ro-RO" smtClean="0"/>
              <a:t>30.01.2017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17308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7D157-E1E5-4A67-BBAF-53B5050300A3}" type="datetime1">
              <a:rPr lang="ro-RO" smtClean="0"/>
              <a:t>30.01.2017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76281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891A7-A247-47BD-8F8F-D5E3CA091A62}" type="datetime1">
              <a:rPr lang="ro-RO" smtClean="0"/>
              <a:t>30.01.2017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37158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 t="-3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PROGRAM TOMATE</a:t>
            </a:r>
            <a:endParaRPr lang="ro-RO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074" y="6137911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1</a:t>
            </a:fld>
            <a:endParaRPr lang="ro-R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614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 t="-3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57" y="6268540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ounded Rectangle 4"/>
          <p:cNvSpPr/>
          <p:nvPr/>
        </p:nvSpPr>
        <p:spPr>
          <a:xfrm>
            <a:off x="3137095" y="365760"/>
            <a:ext cx="5219114" cy="858129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bg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IMPACTUL SOCIAL</a:t>
            </a:r>
            <a:endParaRPr lang="ro-RO" sz="4000" b="1" dirty="0"/>
          </a:p>
        </p:txBody>
      </p:sp>
      <p:sp>
        <p:nvSpPr>
          <p:cNvPr id="6" name="Rectangle 5"/>
          <p:cNvSpPr/>
          <p:nvPr/>
        </p:nvSpPr>
        <p:spPr>
          <a:xfrm>
            <a:off x="1659987" y="1716260"/>
            <a:ext cx="8384345" cy="3511272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ro-RO" sz="3200" dirty="0"/>
              <a:t>Locuri de </a:t>
            </a:r>
            <a:r>
              <a:rPr lang="ro-RO" sz="3200" dirty="0" smtClean="0"/>
              <a:t>munca</a:t>
            </a:r>
            <a:r>
              <a:rPr lang="en-US" sz="3200" dirty="0" smtClean="0"/>
              <a:t> </a:t>
            </a:r>
            <a:r>
              <a:rPr lang="en-US" sz="3200" dirty="0" err="1" smtClean="0"/>
              <a:t>sigure</a:t>
            </a:r>
            <a:r>
              <a:rPr lang="en-US" sz="3200" dirty="0" smtClean="0"/>
              <a:t> - 13.330</a:t>
            </a:r>
            <a:endParaRPr lang="ro-RO" sz="3200" dirty="0"/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ro-RO" sz="3200" dirty="0" smtClean="0"/>
              <a:t>Tomate </a:t>
            </a:r>
            <a:r>
              <a:rPr lang="ro-RO" sz="3200" dirty="0"/>
              <a:t>pe piața din producția proprie de calitate superioara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ro-RO" sz="3200" dirty="0"/>
              <a:t>Scăderea prețului la consumatori – creșterea puterii de cumpărare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10</a:t>
            </a:fld>
            <a:endParaRPr lang="ro-R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30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 t="-3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57" y="6268540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ounded Rectangle 4"/>
          <p:cNvSpPr/>
          <p:nvPr/>
        </p:nvSpPr>
        <p:spPr>
          <a:xfrm>
            <a:off x="3137094" y="365760"/>
            <a:ext cx="5472333" cy="120982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IN PERSPECTIVA</a:t>
            </a:r>
            <a:endParaRPr lang="ro-RO" sz="4000" b="1" dirty="0"/>
          </a:p>
        </p:txBody>
      </p:sp>
      <p:sp>
        <p:nvSpPr>
          <p:cNvPr id="7" name="Rectangle 6"/>
          <p:cNvSpPr/>
          <p:nvPr/>
        </p:nvSpPr>
        <p:spPr>
          <a:xfrm>
            <a:off x="1515291" y="2360033"/>
            <a:ext cx="8778240" cy="238629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R="0"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o-RO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realizează baza de pornire pentru:</a:t>
            </a:r>
            <a:endParaRPr lang="ro-RO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 lvl="1" indent="-4572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ro-RO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Centrele de prelucrare</a:t>
            </a:r>
            <a:endParaRPr lang="ro-RO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 lvl="1" indent="-45720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ro-RO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Stațiile de prelucrare  </a:t>
            </a:r>
            <a:endParaRPr lang="ro-RO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ro-RO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Export tomate</a:t>
            </a:r>
            <a:endParaRPr lang="ro-RO" sz="320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11</a:t>
            </a:fld>
            <a:endParaRPr lang="ro-R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476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 t="-3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57" y="6268540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ounded Rectangle 6"/>
          <p:cNvSpPr/>
          <p:nvPr/>
        </p:nvSpPr>
        <p:spPr>
          <a:xfrm>
            <a:off x="3137095" y="365760"/>
            <a:ext cx="6049108" cy="85812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RESPONSABILI PROGRAM</a:t>
            </a:r>
            <a:endParaRPr lang="ro-RO" sz="4000" b="1" dirty="0"/>
          </a:p>
        </p:txBody>
      </p:sp>
      <p:sp>
        <p:nvSpPr>
          <p:cNvPr id="8" name="Rectangle 7"/>
          <p:cNvSpPr/>
          <p:nvPr/>
        </p:nvSpPr>
        <p:spPr>
          <a:xfrm>
            <a:off x="1216855" y="1812530"/>
            <a:ext cx="9580098" cy="33711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571500" marR="0" lvl="0" indent="-57150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o-RO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</a:t>
            </a:r>
            <a:r>
              <a:rPr lang="ro-RO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nivel județean - directorul </a:t>
            </a:r>
            <a:r>
              <a:rPr lang="ro-RO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Directiei</a:t>
            </a:r>
            <a:r>
              <a:rPr lang="ro-RO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Agricole </a:t>
            </a:r>
            <a:r>
              <a:rPr lang="ro-RO" sz="32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Judetene</a:t>
            </a:r>
            <a:r>
              <a:rPr lang="ro-RO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numește prin decizie un funcționar responsabil cu gestionarea Registrului unic</a:t>
            </a:r>
            <a:endParaRPr lang="ro-RO" sz="32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ro-RO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nivel de comuna - specialiști DAJ </a:t>
            </a:r>
            <a:r>
              <a:rPr lang="ro-RO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informează cu privire la Programul de susținere a produsului tomate în spații protejate</a:t>
            </a:r>
            <a:endParaRPr lang="ro-RO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12</a:t>
            </a:fld>
            <a:endParaRPr lang="ro-R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636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 t="-3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2</a:t>
            </a:fld>
            <a:endParaRPr lang="ro-R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326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 t="-3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56" y="6249715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al 3" descr="Tomatele"/>
          <p:cNvSpPr>
            <a:spLocks noChangeArrowheads="1"/>
          </p:cNvSpPr>
          <p:nvPr/>
        </p:nvSpPr>
        <p:spPr bwMode="auto">
          <a:xfrm>
            <a:off x="6484507" y="1079129"/>
            <a:ext cx="4601307" cy="330002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CONSUMUL MEDIU DE LEGUME  ANUAL</a:t>
            </a:r>
            <a:r>
              <a:rPr kumimoji="0" lang="en-US" altLang="ro-RO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 LOCUITOR IN ROMANIA</a:t>
            </a:r>
            <a:endParaRPr kumimoji="0" lang="en-US" alt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ro-R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182,9 KG</a:t>
            </a:r>
            <a:endParaRPr kumimoji="0" lang="en-US" altLang="ro-RO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Oval 4" descr="240_F_118624751_wdfHDeB153SD8qLMtIKykuofdR8MxCYj"/>
          <p:cNvSpPr>
            <a:spLocks noChangeArrowheads="1"/>
          </p:cNvSpPr>
          <p:nvPr/>
        </p:nvSpPr>
        <p:spPr bwMode="auto">
          <a:xfrm>
            <a:off x="8785160" y="3902152"/>
            <a:ext cx="3200037" cy="263676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1800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CONSUMUL MEDIU DE TOMATE ANUAL PE LOCUITOR IN ROMANIA   </a:t>
            </a:r>
            <a:r>
              <a:rPr kumimoji="0" lang="en-US" altLang="ro-RO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kumimoji="0" lang="ro-RO" altLang="ro-RO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8,1</a:t>
            </a:r>
            <a:r>
              <a:rPr kumimoji="0" lang="en-US" altLang="ro-RO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KG</a:t>
            </a:r>
            <a:endParaRPr kumimoji="0" lang="en-US" altLang="ro-RO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2" descr="Tomatele"/>
          <p:cNvSpPr>
            <a:spLocks noChangeArrowheads="1"/>
          </p:cNvSpPr>
          <p:nvPr/>
        </p:nvSpPr>
        <p:spPr bwMode="auto">
          <a:xfrm>
            <a:off x="365760" y="1895996"/>
            <a:ext cx="4689566" cy="446749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PRODUCȚIA DE TOMATE REPREZINTĂ </a:t>
            </a:r>
            <a:r>
              <a:rPr kumimoji="0" lang="en-US" altLang="ro-R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20,27%</a:t>
            </a:r>
            <a:r>
              <a:rPr kumimoji="0" lang="en-US" altLang="ro-RO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DIN  PRODUCȚIA  TOTALĂ DE LEGUME DIN ROMANIA</a:t>
            </a:r>
            <a:endParaRPr kumimoji="0" lang="en-US" alt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o-R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Oval 6" descr="240_F_118624751_wdfHDeB153SD8qLMtIKykuofdR8MxCYj"/>
          <p:cNvSpPr>
            <a:spLocks noChangeArrowheads="1"/>
          </p:cNvSpPr>
          <p:nvPr/>
        </p:nvSpPr>
        <p:spPr bwMode="auto">
          <a:xfrm>
            <a:off x="5150568" y="3770926"/>
            <a:ext cx="3203848" cy="276798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1800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CONSUMUL MEDIU DE TOMATE ANUAL PE LOCUITOR  IN </a:t>
            </a:r>
            <a:r>
              <a:rPr kumimoji="0" lang="en-US" altLang="ro-RO" sz="20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UE </a:t>
            </a:r>
            <a:endParaRPr kumimoji="0" lang="en-US" altLang="ro-RO" sz="20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34,5 KG  </a:t>
            </a:r>
            <a:endParaRPr kumimoji="0" lang="en-US" altLang="ro-RO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ounded Rectangle 5"/>
          <p:cNvSpPr>
            <a:spLocks noChangeArrowheads="1"/>
          </p:cNvSpPr>
          <p:nvPr/>
        </p:nvSpPr>
        <p:spPr bwMode="auto">
          <a:xfrm>
            <a:off x="1952715" y="302091"/>
            <a:ext cx="8138160" cy="752996"/>
          </a:xfrm>
          <a:prstGeom prst="roundRect">
            <a:avLst>
              <a:gd name="adj" fmla="val 16667"/>
            </a:avLst>
          </a:prstGeom>
          <a:solidFill>
            <a:srgbClr val="C5E0B3"/>
          </a:solidFill>
          <a:ln w="5715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CONSUMUL PE LOCUITOR</a:t>
            </a:r>
            <a:endParaRPr kumimoji="0" lang="en-US" altLang="ro-RO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o-RO" altLang="ro-R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ro-R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914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o-RO" altLang="ro-RO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ro-RO" altLang="ro-RO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3</a:t>
            </a:fld>
            <a:endParaRPr lang="ro-R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644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 t="-3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96" y="6330744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ounded Rectangle 5"/>
          <p:cNvSpPr>
            <a:spLocks noChangeArrowheads="1"/>
          </p:cNvSpPr>
          <p:nvPr/>
        </p:nvSpPr>
        <p:spPr bwMode="auto">
          <a:xfrm>
            <a:off x="1554482" y="213100"/>
            <a:ext cx="9117872" cy="752996"/>
          </a:xfrm>
          <a:prstGeom prst="roundRect">
            <a:avLst>
              <a:gd name="adj" fmla="val 16667"/>
            </a:avLst>
          </a:prstGeom>
          <a:solidFill>
            <a:srgbClr val="C5E0B3"/>
          </a:solidFill>
          <a:ln w="5715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o-RO" sz="3600" b="1" dirty="0"/>
              <a:t>CONSUMUL DE TOMATE PROASPETE PE LUNI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576869"/>
              </p:ext>
            </p:extLst>
          </p:nvPr>
        </p:nvGraphicFramePr>
        <p:xfrm>
          <a:off x="364096" y="1084218"/>
          <a:ext cx="6345986" cy="17919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85904">
                  <a:extLst>
                    <a:ext uri="{9D8B030D-6E8A-4147-A177-3AD203B41FA5}">
                      <a16:colId xmlns="" xmlns:a16="http://schemas.microsoft.com/office/drawing/2014/main" val="3731587055"/>
                    </a:ext>
                  </a:extLst>
                </a:gridCol>
                <a:gridCol w="1560082">
                  <a:extLst>
                    <a:ext uri="{9D8B030D-6E8A-4147-A177-3AD203B41FA5}">
                      <a16:colId xmlns="" xmlns:a16="http://schemas.microsoft.com/office/drawing/2014/main" val="2039663910"/>
                    </a:ext>
                  </a:extLst>
                </a:gridCol>
              </a:tblGrid>
              <a:tr h="5200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 err="1">
                          <a:solidFill>
                            <a:schemeClr val="tx1"/>
                          </a:solidFill>
                          <a:effectLst/>
                        </a:rPr>
                        <a:t>Suprafata</a:t>
                      </a: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</a:rPr>
                        <a:t> cu tomate  in spatii protejate (ha)</a:t>
                      </a:r>
                      <a:endParaRPr lang="ro-RO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</a:rPr>
                        <a:t>1.811,6</a:t>
                      </a:r>
                      <a:endParaRPr lang="ro-RO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58198765"/>
                  </a:ext>
                </a:extLst>
              </a:tr>
              <a:tr h="2954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</a:rPr>
                        <a:t>din care </a:t>
                      </a:r>
                      <a:endParaRPr lang="ro-RO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o-RO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5433334"/>
                  </a:ext>
                </a:extLst>
              </a:tr>
              <a:tr h="2954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</a:rPr>
                        <a:t>Sere</a:t>
                      </a:r>
                      <a:endParaRPr lang="ro-RO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161,6</a:t>
                      </a:r>
                      <a:endParaRPr lang="ro-RO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7036021"/>
                  </a:ext>
                </a:extLst>
              </a:tr>
              <a:tr h="2954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</a:rPr>
                        <a:t>Solarii</a:t>
                      </a:r>
                      <a:endParaRPr lang="ro-RO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</a:rPr>
                        <a:t>1650,0</a:t>
                      </a:r>
                      <a:endParaRPr lang="ro-RO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90517358"/>
                  </a:ext>
                </a:extLst>
              </a:tr>
              <a:tr h="2658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i="1" dirty="0">
                          <a:solidFill>
                            <a:schemeClr val="tx1"/>
                          </a:solidFill>
                          <a:effectLst/>
                        </a:rPr>
                        <a:t>Date 2015</a:t>
                      </a:r>
                      <a:endParaRPr lang="ro-RO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8642075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965642"/>
              </p:ext>
            </p:extLst>
          </p:nvPr>
        </p:nvGraphicFramePr>
        <p:xfrm>
          <a:off x="6898340" y="1123407"/>
          <a:ext cx="4881284" cy="16909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17755">
                  <a:extLst>
                    <a:ext uri="{9D8B030D-6E8A-4147-A177-3AD203B41FA5}">
                      <a16:colId xmlns="" xmlns:a16="http://schemas.microsoft.com/office/drawing/2014/main" val="3878117934"/>
                    </a:ext>
                  </a:extLst>
                </a:gridCol>
                <a:gridCol w="1463529">
                  <a:extLst>
                    <a:ext uri="{9D8B030D-6E8A-4147-A177-3AD203B41FA5}">
                      <a16:colId xmlns="" xmlns:a16="http://schemas.microsoft.com/office/drawing/2014/main" val="689678029"/>
                    </a:ext>
                  </a:extLst>
                </a:gridCol>
              </a:tblGrid>
              <a:tr h="3864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 err="1">
                          <a:solidFill>
                            <a:schemeClr val="tx1"/>
                          </a:solidFill>
                          <a:effectLst/>
                        </a:rPr>
                        <a:t>Productia</a:t>
                      </a: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</a:rPr>
                        <a:t> de tomate (tone)</a:t>
                      </a:r>
                      <a:endParaRPr lang="ro-RO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101.881</a:t>
                      </a:r>
                      <a:endParaRPr lang="ro-RO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08864917"/>
                  </a:ext>
                </a:extLst>
              </a:tr>
              <a:tr h="29478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</a:rPr>
                        <a:t>din care</a:t>
                      </a:r>
                      <a:endParaRPr lang="ro-RO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o-RO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79234729"/>
                  </a:ext>
                </a:extLst>
              </a:tr>
              <a:tr h="29478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</a:rPr>
                        <a:t>In sere </a:t>
                      </a:r>
                      <a:endParaRPr lang="ro-RO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</a:rPr>
                        <a:t>22.635</a:t>
                      </a:r>
                      <a:endParaRPr lang="ro-RO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94240117"/>
                  </a:ext>
                </a:extLst>
              </a:tr>
              <a:tr h="29478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</a:rPr>
                        <a:t>In solarii</a:t>
                      </a:r>
                      <a:endParaRPr lang="ro-RO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</a:rPr>
                        <a:t>79.281</a:t>
                      </a:r>
                      <a:endParaRPr lang="ro-RO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97976677"/>
                  </a:ext>
                </a:extLst>
              </a:tr>
              <a:tr h="29478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0" i="1" dirty="0">
                          <a:solidFill>
                            <a:schemeClr val="tx1"/>
                          </a:solidFill>
                          <a:effectLst/>
                        </a:rPr>
                        <a:t>Date 2015</a:t>
                      </a:r>
                      <a:endParaRPr lang="ro-RO" sz="20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o-RO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52541287"/>
                  </a:ext>
                </a:extLst>
              </a:tr>
            </a:tbl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096" y="2831531"/>
            <a:ext cx="11415528" cy="3452612"/>
          </a:xfrm>
          <a:prstGeom prst="rect">
            <a:avLst/>
          </a:prstGeom>
        </p:spPr>
      </p:pic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4</a:t>
            </a:fld>
            <a:endParaRPr lang="ro-R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23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 t="-3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866" y="6250482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ounded Rectangle 4"/>
          <p:cNvSpPr/>
          <p:nvPr/>
        </p:nvSpPr>
        <p:spPr>
          <a:xfrm>
            <a:off x="2770093" y="336752"/>
            <a:ext cx="6602506" cy="107576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STAREA DE FAPT</a:t>
            </a:r>
            <a:endParaRPr lang="ro-RO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180400" y="1653987"/>
            <a:ext cx="9910482" cy="454270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o-RO" sz="2800" dirty="0"/>
              <a:t>Mâncam tomate din import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o-RO" sz="2800" dirty="0"/>
              <a:t>Piețele sunt pline de produse din toate zonele, numai de la noi nu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o-RO" sz="2800" dirty="0"/>
              <a:t>Tinerii fac agricultura in alte tari: la căpșuni, fructe, citrice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o-RO" sz="2800" dirty="0"/>
              <a:t>Familii tinere despărțite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o-RO" sz="2800" dirty="0"/>
              <a:t>Copii abandonați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o-RO" sz="2800" dirty="0"/>
              <a:t>Satele se depopulează , sunt abandonate, chiar dispar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o-RO" sz="2800" dirty="0"/>
              <a:t>Oamenii o duc din ce in ce mai greu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o-RO" sz="2800" dirty="0"/>
              <a:t>Stăm cu banii de la Uniunea Europeana si nu-i folosim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5</a:t>
            </a:fld>
            <a:endParaRPr lang="ro-R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14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 t="-3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01" y="6263930"/>
            <a:ext cx="1809069" cy="36249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3101" y="1405358"/>
            <a:ext cx="11490311" cy="4753395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488013" y="152143"/>
            <a:ext cx="9614647" cy="100434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3600" b="1" dirty="0"/>
              <a:t>URGENTE ALE FACTORILOR CLIMATICI SI AGROTEHNICI</a:t>
            </a:r>
            <a:endParaRPr lang="ro-RO" sz="36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6</a:t>
            </a:fld>
            <a:endParaRPr lang="ro-R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026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 t="-3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89" y="6277377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ounded Rectangle 5"/>
          <p:cNvSpPr/>
          <p:nvPr/>
        </p:nvSpPr>
        <p:spPr>
          <a:xfrm>
            <a:off x="168289" y="506437"/>
            <a:ext cx="5068389" cy="57186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o-RO" dirty="0"/>
              <a:t> </a:t>
            </a:r>
            <a:endParaRPr lang="ro-RO" sz="1400" dirty="0"/>
          </a:p>
          <a:p>
            <a:pPr algn="ctr"/>
            <a:r>
              <a:rPr lang="ro-RO" sz="2400" b="1" dirty="0" smtClean="0"/>
              <a:t>PROGRAMUL DE TOMATE</a:t>
            </a:r>
            <a:endParaRPr lang="ro-RO" sz="24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o-RO" dirty="0" smtClean="0"/>
              <a:t>Susținut </a:t>
            </a:r>
            <a:r>
              <a:rPr lang="ro-RO" dirty="0"/>
              <a:t>prin </a:t>
            </a:r>
            <a:r>
              <a:rPr lang="ro-RO" b="1" dirty="0"/>
              <a:t>Hotărârea de Guvern pentru aprobarea schemei ,,Ajutor de </a:t>
            </a:r>
            <a:r>
              <a:rPr lang="ro-RO" b="1" dirty="0" err="1"/>
              <a:t>minimis</a:t>
            </a:r>
            <a:r>
              <a:rPr lang="ro-RO" b="1" dirty="0"/>
              <a:t> pentru aplicarea programului de susținere a produsului tomate în spații protejate”</a:t>
            </a:r>
            <a:endParaRPr lang="ro-RO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o-RO" dirty="0"/>
              <a:t>Hotărârea de Guvern a fost </a:t>
            </a:r>
            <a:r>
              <a:rPr lang="ro-RO" dirty="0" smtClean="0"/>
              <a:t>postată </a:t>
            </a:r>
            <a:r>
              <a:rPr lang="ro-RO" dirty="0"/>
              <a:t>pe </a:t>
            </a:r>
            <a:r>
              <a:rPr lang="ro-RO" dirty="0" smtClean="0"/>
              <a:t>site-ul MADR pentru respectarea legislației privind transparența decizională </a:t>
            </a:r>
            <a:endParaRPr lang="ro-RO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o-RO" dirty="0"/>
              <a:t>A fost discutata cu reprezentanții organizațiilor profesionale si s-a încheiat o minuta cu aceștia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o-RO" dirty="0" smtClean="0"/>
              <a:t>A fost adoptată </a:t>
            </a:r>
            <a:r>
              <a:rPr lang="ro-RO" dirty="0"/>
              <a:t>î</a:t>
            </a:r>
            <a:r>
              <a:rPr lang="ro-RO" dirty="0" smtClean="0"/>
              <a:t>n Ședința de Guvern din data </a:t>
            </a:r>
            <a:r>
              <a:rPr lang="ro-RO" dirty="0"/>
              <a:t>de ............</a:t>
            </a:r>
            <a:r>
              <a:rPr lang="ro-RO" b="1" dirty="0"/>
              <a:t> </a:t>
            </a:r>
            <a:r>
              <a:rPr lang="ro-RO" dirty="0"/>
              <a:t>schema ,,Ajutor de </a:t>
            </a:r>
            <a:r>
              <a:rPr lang="ro-RO" dirty="0" err="1"/>
              <a:t>minimis</a:t>
            </a:r>
            <a:r>
              <a:rPr lang="ro-RO" dirty="0"/>
              <a:t> pentru aplicarea programului de susținere a produsului tomate în spații protejate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o-RO" b="1" dirty="0"/>
              <a:t>Schema</a:t>
            </a:r>
            <a:r>
              <a:rPr lang="ro-RO" dirty="0"/>
              <a:t> de ajutor se aplică conform prevederilor </a:t>
            </a:r>
            <a:r>
              <a:rPr lang="ro-RO" b="1" dirty="0"/>
              <a:t>Regulamentului (UE) nr. 1408/2013</a:t>
            </a:r>
            <a:r>
              <a:rPr lang="ro-RO" dirty="0"/>
              <a:t>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394960" y="209005"/>
            <a:ext cx="6590714" cy="2182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o-RO" sz="2000" b="1" dirty="0"/>
              <a:t>Potențialii beneficiari</a:t>
            </a:r>
            <a:r>
              <a:rPr lang="ro-RO" sz="2000" dirty="0"/>
              <a:t>: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o-RO" sz="2000" dirty="0"/>
              <a:t>producătorii agricoli persoane fizice care dețin atestat de producător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o-RO" sz="2000" dirty="0"/>
              <a:t>producătorilor agricoli persoane fizice autorizate, întreprinderi individuale și întreprinderi familiale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o-RO" sz="2000" dirty="0"/>
              <a:t>producătorilor agricoli persoane juridice.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394958" y="2499951"/>
            <a:ext cx="6590715" cy="422152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en-US" sz="2000" b="1" dirty="0" smtClean="0"/>
          </a:p>
          <a:p>
            <a:pPr lvl="0" algn="just"/>
            <a:r>
              <a:rPr lang="ro-RO" sz="2000" b="1" dirty="0" smtClean="0"/>
              <a:t>Condiții </a:t>
            </a:r>
            <a:r>
              <a:rPr lang="ro-RO" sz="2000" b="1" dirty="0"/>
              <a:t>de eligibilitate</a:t>
            </a:r>
            <a:endParaRPr lang="ro-RO" sz="20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o-RO" sz="2000" dirty="0"/>
              <a:t>Beneficiarii trebuie sa dețină o suprafață cultivată  cu tomate în spații protejate de minim </a:t>
            </a:r>
            <a:r>
              <a:rPr lang="ro-RO" sz="2000" b="1" dirty="0"/>
              <a:t>1000 mp</a:t>
            </a:r>
            <a:endParaRPr lang="ro-RO" sz="20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o-RO" sz="2000" dirty="0"/>
              <a:t>Sa obțină o producție de </a:t>
            </a:r>
            <a:r>
              <a:rPr lang="ro-RO" sz="2000" dirty="0" smtClean="0"/>
              <a:t>minim 2  </a:t>
            </a:r>
            <a:r>
              <a:rPr lang="ro-RO" sz="2000" dirty="0"/>
              <a:t>kg tomate/mp si sa </a:t>
            </a:r>
            <a:r>
              <a:rPr lang="ro-RO" sz="2000" dirty="0" smtClean="0"/>
              <a:t>valorific</a:t>
            </a:r>
            <a:r>
              <a:rPr lang="en-US" sz="2000" dirty="0" smtClean="0"/>
              <a:t>e</a:t>
            </a:r>
            <a:r>
              <a:rPr lang="ro-RO" sz="2000" dirty="0" smtClean="0"/>
              <a:t> </a:t>
            </a:r>
            <a:r>
              <a:rPr lang="ro-RO" sz="2000" dirty="0"/>
              <a:t>pe piața o cantitate </a:t>
            </a:r>
            <a:r>
              <a:rPr lang="ro-RO" sz="2000" dirty="0" smtClean="0"/>
              <a:t>de </a:t>
            </a:r>
            <a:r>
              <a:rPr lang="en-US" sz="2000" dirty="0" smtClean="0"/>
              <a:t>minim </a:t>
            </a:r>
            <a:r>
              <a:rPr lang="ro-RO" sz="2000" dirty="0" smtClean="0"/>
              <a:t>2.000 </a:t>
            </a:r>
            <a:r>
              <a:rPr lang="ro-RO" sz="2000" dirty="0"/>
              <a:t>kg, dovedita cu documente justificative (</a:t>
            </a:r>
            <a:r>
              <a:rPr lang="ro-RO" sz="2000" dirty="0" smtClean="0"/>
              <a:t>factură</a:t>
            </a:r>
            <a:r>
              <a:rPr lang="en-US" sz="2000" dirty="0" smtClean="0"/>
              <a:t>/fila/</a:t>
            </a:r>
            <a:r>
              <a:rPr lang="en-US" sz="2000" dirty="0" err="1" smtClean="0"/>
              <a:t>filele</a:t>
            </a:r>
            <a:r>
              <a:rPr lang="en-US" sz="2000" dirty="0" smtClean="0"/>
              <a:t> din </a:t>
            </a:r>
            <a:r>
              <a:rPr lang="en-US" sz="2000" dirty="0" err="1" smtClean="0"/>
              <a:t>carnetul</a:t>
            </a:r>
            <a:r>
              <a:rPr lang="en-US" sz="2000" dirty="0" smtClean="0"/>
              <a:t> </a:t>
            </a:r>
            <a:r>
              <a:rPr lang="en-US" sz="2000" dirty="0" err="1" smtClean="0"/>
              <a:t>comercializare</a:t>
            </a:r>
            <a:r>
              <a:rPr lang="ro-RO" sz="2000" dirty="0" smtClean="0"/>
              <a:t>)</a:t>
            </a:r>
            <a:endParaRPr lang="ro-RO" sz="20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o-RO" sz="2000" dirty="0"/>
              <a:t>sa valorifica producția in perioada ianuarie-mai inclusiv si noiembrie – </a:t>
            </a:r>
            <a:r>
              <a:rPr lang="ro-RO" sz="2000" dirty="0" smtClean="0"/>
              <a:t>20 decembrie inclusiv și să depună până la data de 27 decembrie 2017 documentele justificative privind comercializarea tomatelor</a:t>
            </a:r>
            <a:endParaRPr lang="ro-RO" sz="20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o-RO" sz="2000" dirty="0"/>
              <a:t>Sumele se plătesc </a:t>
            </a:r>
            <a:r>
              <a:rPr lang="ro-RO" sz="2000" dirty="0" smtClean="0"/>
              <a:t>într-o </a:t>
            </a:r>
            <a:r>
              <a:rPr lang="ro-RO" sz="2000" dirty="0"/>
              <a:t>singură tranșă </a:t>
            </a:r>
            <a:r>
              <a:rPr lang="ro-RO" sz="2000" dirty="0" err="1"/>
              <a:t>dupa</a:t>
            </a:r>
            <a:r>
              <a:rPr lang="ro-RO" sz="2000" dirty="0"/>
              <a:t> realizarea celor 2000 kg. </a:t>
            </a:r>
            <a:endParaRPr lang="en-US" sz="2000" dirty="0" smtClean="0"/>
          </a:p>
          <a:p>
            <a:endParaRPr lang="ro-RO" sz="20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7</a:t>
            </a:fld>
            <a:endParaRPr lang="ro-R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488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 t="-3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57" y="6268540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2749928" y="4822750"/>
            <a:ext cx="6809707" cy="18374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o-RO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MINISTERUL AGRICULTURII SI DEZVOLTARII RURALE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o-RO" dirty="0" smtClean="0">
                <a:latin typeface="Arial" panose="020B0604020202020204" pitchFamily="34" charset="0"/>
                <a:ea typeface="Calibri" panose="020F0502020204030204" pitchFamily="34" charset="0"/>
              </a:rPr>
              <a:t>MADR transmite la MFP situația centralizatoare în vederea deschiderii creditelor bugetare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o-RO" dirty="0" smtClean="0">
                <a:latin typeface="Arial" panose="020B0604020202020204" pitchFamily="34" charset="0"/>
                <a:ea typeface="Calibri" panose="020F0502020204030204" pitchFamily="34" charset="0"/>
              </a:rPr>
              <a:t>După </a:t>
            </a: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</a:rPr>
              <a:t>aprobarea creditelor de către MFP, din bugetul MADR se alimentează conturile DAJ</a:t>
            </a:r>
            <a:endParaRPr lang="ro-RO" dirty="0"/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Virează </a:t>
            </a: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banii la </a:t>
            </a:r>
            <a:r>
              <a:rPr lang="ro-RO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DAJ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9451" y="2443094"/>
            <a:ext cx="4101738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o-RO" sz="4400" b="1" dirty="0">
                <a:latin typeface="Arial" panose="020B0604020202020204" pitchFamily="34" charset="0"/>
                <a:ea typeface="Calibri" panose="020F0502020204030204" pitchFamily="34" charset="0"/>
              </a:rPr>
              <a:t>OBLIGAȚIILE STATULUI</a:t>
            </a:r>
            <a:endParaRPr lang="ro-RO" sz="4400" dirty="0"/>
          </a:p>
        </p:txBody>
      </p:sp>
      <p:sp>
        <p:nvSpPr>
          <p:cNvPr id="11" name="Rectangle 10"/>
          <p:cNvSpPr/>
          <p:nvPr/>
        </p:nvSpPr>
        <p:spPr>
          <a:xfrm>
            <a:off x="5405052" y="0"/>
            <a:ext cx="6726579" cy="45520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o-RO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DIRECTIILE AGRICOLE JUDETENE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Specialiștii DAJ prezinta programul in fiecare sat din </a:t>
            </a:r>
            <a:r>
              <a:rPr lang="ro-RO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Romania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Directorul executiv </a:t>
            </a:r>
            <a:r>
              <a:rPr lang="ro-RO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numeste</a:t>
            </a:r>
            <a:r>
              <a:rPr lang="ro-RO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prin decizie un funcționar responsabil cu gestionarea Registrului unic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Înregistrează </a:t>
            </a:r>
            <a:r>
              <a:rPr lang="ro-RO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cererile, verifică documentele și întocmesc Registrul unic 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Verifica la fata </a:t>
            </a:r>
            <a:r>
              <a:rPr lang="ro-RO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locului, conform fișelor de control</a:t>
            </a:r>
            <a:r>
              <a:rPr lang="ro-RO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ro-RO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nființarea </a:t>
            </a:r>
            <a:r>
              <a:rPr lang="ro-RO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culturii și începutul rodirii, în baza comunicării solicitantului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Primesc și verifică documentele justificative de valorificare 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Aprobă sumele aferente fiecărui beneficiar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Întocmesc situația centralizatoare și o transmit la DGBFFE –MADR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Virează banii în conturile beneficiarilor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8</a:t>
            </a:fld>
            <a:endParaRPr lang="ro-R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027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 t="-3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57" y="6268540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2818556" y="788939"/>
            <a:ext cx="6891567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o-RO" sz="4000" b="1" dirty="0">
                <a:latin typeface="Arial" panose="020B0604020202020204" pitchFamily="34" charset="0"/>
                <a:ea typeface="Calibri" panose="020F0502020204030204" pitchFamily="34" charset="0"/>
              </a:rPr>
              <a:t>REZULTATE PRECONIZATE</a:t>
            </a:r>
            <a:endParaRPr lang="ro-RO" sz="4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318" y="2206812"/>
            <a:ext cx="10822589" cy="3439551"/>
          </a:xfrm>
          <a:prstGeom prst="rect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9</a:t>
            </a:fld>
            <a:endParaRPr lang="ro-R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834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</TotalTime>
  <Words>502</Words>
  <Application>Microsoft Office PowerPoint</Application>
  <PresentationFormat>Widescreen</PresentationFormat>
  <Paragraphs>99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PROGRAM TOMATE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TOMATE</dc:title>
  <dc:creator>User</dc:creator>
  <cp:lastModifiedBy>A.O</cp:lastModifiedBy>
  <cp:revision>28</cp:revision>
  <cp:lastPrinted>2017-01-16T12:47:03Z</cp:lastPrinted>
  <dcterms:created xsi:type="dcterms:W3CDTF">2017-01-16T09:34:38Z</dcterms:created>
  <dcterms:modified xsi:type="dcterms:W3CDTF">2017-01-30T09:44:57Z</dcterms:modified>
</cp:coreProperties>
</file>